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7" r:id="rId14"/>
    <p:sldId id="316" r:id="rId15"/>
    <p:sldId id="319" r:id="rId16"/>
    <p:sldId id="318" r:id="rId17"/>
    <p:sldId id="303" r:id="rId18"/>
    <p:sldId id="286" r:id="rId19"/>
  </p:sldIdLst>
  <p:sldSz cx="9144000" cy="5143500" type="screen16x9"/>
  <p:notesSz cx="6858000" cy="9144000"/>
  <p:embeddedFontLst>
    <p:embeddedFont>
      <p:font typeface="Raleway" panose="020B0503030101060003"/>
      <p:regular r:id="rId24"/>
    </p:embeddedFont>
    <p:embeddedFont>
      <p:font typeface="Lato" panose="02010600030101010101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-102" y="-162"/>
      </p:cViewPr>
      <p:guideLst>
        <p:guide orient="horz" pos="1620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8E96-2DB2-41D2-B813-1959A9E9E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E2B1D-83B2-4372-89D2-47F48D2CFB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3846829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3846829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8384682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8384682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10600030101010101"/>
              <a:buChar char="●"/>
              <a:defRPr sz="18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2.xml"/><Relationship Id="rId2" Type="http://schemas.openxmlformats.org/officeDocument/2006/relationships/image" Target="../media/image17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45635" y="643477"/>
            <a:ext cx="6470234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4000" b="0" dirty="0" err="1" smtClean="0"/>
              <a:t>Steganographic</a:t>
            </a:r>
            <a:r>
              <a:rPr lang="en-US" altLang="zh-CN" sz="4000" b="0" dirty="0" smtClean="0"/>
              <a:t> Universal Adversarial </a:t>
            </a:r>
            <a:r>
              <a:rPr lang="en-US" altLang="zh-CN" sz="4000" b="0" dirty="0"/>
              <a:t>P</a:t>
            </a:r>
            <a:r>
              <a:rPr lang="en-US" altLang="zh-CN" sz="4000" b="0" dirty="0" smtClean="0"/>
              <a:t>erturbations </a:t>
            </a:r>
            <a:endParaRPr sz="40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Speaker: </a:t>
            </a:r>
            <a:r>
              <a:rPr lang="en-US" b="1" dirty="0" err="1" smtClean="0"/>
              <a:t>J</a:t>
            </a:r>
            <a:r>
              <a:rPr lang="en-US" altLang="zh-CN" b="1" dirty="0" err="1" smtClean="0"/>
              <a:t>ie</a:t>
            </a:r>
            <a:r>
              <a:rPr lang="en-US" altLang="zh-CN" b="1" dirty="0" smtClean="0"/>
              <a:t> Wang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Edge Pixels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5290" y="1256030"/>
            <a:ext cx="2552700" cy="2242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10605" y="1196975"/>
            <a:ext cx="2876550" cy="2138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510" y="1256030"/>
            <a:ext cx="2840990" cy="22282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00880" y="3356610"/>
            <a:ext cx="150558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Edge Pixels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210" y="1320165"/>
            <a:ext cx="3228975" cy="1123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70" y="1129665"/>
            <a:ext cx="3267075" cy="1504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41705" y="2793365"/>
            <a:ext cx="1623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连续二元函数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821045" y="2882265"/>
            <a:ext cx="1623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图像函数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Edge Pixels</a:t>
            </a:r>
            <a:endParaRPr lang="en-US" altLang="zh-CN" sz="2400" b="0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210" y="941705"/>
            <a:ext cx="2656840" cy="3407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1007745"/>
            <a:ext cx="2084705" cy="3016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082040"/>
            <a:ext cx="9105900" cy="3267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Edge Pixels</a:t>
            </a:r>
            <a:endParaRPr lang="en-US" altLang="zh-CN" sz="2400" b="0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grpSp>
        <p:nvGrpSpPr>
          <p:cNvPr id="8" name="组合 7"/>
          <p:cNvGrpSpPr/>
          <p:nvPr/>
        </p:nvGrpSpPr>
        <p:grpSpPr>
          <a:xfrm>
            <a:off x="371475" y="942975"/>
            <a:ext cx="2987675" cy="2698115"/>
            <a:chOff x="690" y="1041"/>
            <a:chExt cx="7052" cy="632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0" y="1041"/>
              <a:ext cx="7052" cy="6251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4356" y="6886"/>
              <a:ext cx="3387" cy="4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65" y="706755"/>
            <a:ext cx="4123690" cy="1831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365" y="2849245"/>
            <a:ext cx="4123690" cy="1978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Results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8" y="1144068"/>
            <a:ext cx="798394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87" y="1778689"/>
            <a:ext cx="5638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885309" y="2260676"/>
            <a:ext cx="3174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3"/>
                </a:solidFill>
              </a:rPr>
              <a:t>Questions ?</a:t>
            </a:r>
            <a:r>
              <a:rPr lang="en-GB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err="1"/>
              <a:t>Steganographic</a:t>
            </a:r>
            <a:r>
              <a:rPr lang="en-US" altLang="zh-CN" sz="2400" b="0" dirty="0"/>
              <a:t> Universal Adversarial Perturbations 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07" y="563216"/>
            <a:ext cx="3631924" cy="449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1" y="898248"/>
            <a:ext cx="406082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3" y="1508122"/>
            <a:ext cx="5002142" cy="249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err="1"/>
              <a:t>Steganographic</a:t>
            </a:r>
            <a:r>
              <a:rPr lang="en-US" altLang="zh-CN" sz="2400" b="0" dirty="0"/>
              <a:t> Universal Adversarial Perturbations 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" y="598418"/>
            <a:ext cx="90392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Fourier Transform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0" y="1353758"/>
            <a:ext cx="68580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25236" y="4281128"/>
            <a:ext cx="12351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96840" y="1106108"/>
            <a:ext cx="6858000" cy="3648075"/>
            <a:chOff x="296840" y="1106108"/>
            <a:chExt cx="6858000" cy="3648075"/>
          </a:xfrm>
        </p:grpSpPr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40" y="1106108"/>
              <a:ext cx="6858000" cy="3648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554639" y="4281128"/>
              <a:ext cx="149443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/>
                <a:t>时间</a:t>
              </a:r>
              <a:r>
                <a:rPr lang="en-US" altLang="zh-CN" sz="1600" b="1" dirty="0" smtClean="0"/>
                <a:t>/t</a:t>
              </a:r>
              <a:endParaRPr lang="zh-CN" altLang="en-US" sz="1600" b="1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6840" y="1284488"/>
            <a:ext cx="6971447" cy="3538964"/>
            <a:chOff x="296840" y="1284488"/>
            <a:chExt cx="6971447" cy="3538964"/>
          </a:xfrm>
        </p:grpSpPr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40" y="1284488"/>
              <a:ext cx="6971447" cy="3538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99797" y="4391505"/>
              <a:ext cx="19550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/>
                <a:t>频率</a:t>
              </a:r>
              <a:r>
                <a:rPr lang="en-US" altLang="zh-CN" sz="1600" b="1" dirty="0" smtClean="0"/>
                <a:t>/f</a:t>
              </a:r>
              <a:endParaRPr lang="zh-CN" altLang="en-US" sz="1600" b="1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0287" y="1464135"/>
            <a:ext cx="7269990" cy="3265924"/>
            <a:chOff x="410287" y="1464135"/>
            <a:chExt cx="7269990" cy="3265924"/>
          </a:xfrm>
        </p:grpSpPr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87" y="1464135"/>
              <a:ext cx="6858000" cy="3265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438633" y="3929839"/>
              <a:ext cx="21426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 smtClean="0"/>
                <a:t> …</a:t>
              </a:r>
              <a:endParaRPr lang="zh-CN" altLang="en-US" sz="1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4166" y="3654913"/>
              <a:ext cx="214269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578" y="4237616"/>
              <a:ext cx="214269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/>
              <a:t>Fourier Transform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28" y="1053556"/>
            <a:ext cx="5711825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40239" y="3344403"/>
            <a:ext cx="9075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5066" y="3042227"/>
            <a:ext cx="15046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4137" y="3243883"/>
            <a:ext cx="9109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19467" y="3089994"/>
            <a:ext cx="5902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480" y="705672"/>
            <a:ext cx="5575537" cy="402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/>
              <a:t>Short-time Fourier Transform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16" y="617631"/>
            <a:ext cx="80391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79" y="1044906"/>
            <a:ext cx="59721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79" y="979938"/>
            <a:ext cx="58007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Wavelet Transform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67" y="848826"/>
            <a:ext cx="5858301" cy="370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31" y="750627"/>
            <a:ext cx="6429375" cy="390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/>
              <a:t>2D Discrete wavelet transform decomposition 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50" y="812824"/>
            <a:ext cx="570547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/>
              <a:t>2D Discrete wavelet transform decomposition 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2" name="矩形 1"/>
          <p:cNvSpPr/>
          <p:nvPr/>
        </p:nvSpPr>
        <p:spPr>
          <a:xfrm>
            <a:off x="832513" y="844625"/>
            <a:ext cx="77314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   例如：有</a:t>
            </a:r>
            <a:r>
              <a:rPr lang="en-US" altLang="zh-CN" dirty="0"/>
              <a:t>a[8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</a:t>
            </a:r>
            <a:r>
              <a:rPr lang="zh-CN" altLang="en-US" dirty="0"/>
              <a:t>要进行一维</a:t>
            </a:r>
            <a:r>
              <a:rPr lang="en-US" altLang="zh-CN" dirty="0" err="1"/>
              <a:t>Haar</a:t>
            </a:r>
            <a:r>
              <a:rPr lang="zh-CN" altLang="en-US" dirty="0"/>
              <a:t>小波变换，结果保存在</a:t>
            </a:r>
            <a:r>
              <a:rPr lang="en-US" altLang="zh-CN" dirty="0"/>
              <a:t>b[8]</a:t>
            </a:r>
            <a:r>
              <a:rPr lang="zh-CN" altLang="en-US" dirty="0"/>
              <a:t>中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  则一级</a:t>
            </a:r>
            <a:r>
              <a:rPr lang="en-US" altLang="zh-CN" dirty="0" err="1"/>
              <a:t>Haar</a:t>
            </a:r>
            <a:r>
              <a:rPr lang="zh-CN" altLang="en-US" dirty="0"/>
              <a:t>小波变换的结果为</a:t>
            </a:r>
            <a:r>
              <a:rPr lang="en-US" altLang="zh-CN" dirty="0"/>
              <a:t>: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b[0]=(a[0]+a[1])/2,                        b[4]=(a[0]-a[1])/2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b[1]=(a[2]+a[3])/2,                        b[5]=(a[2]-a[3])/2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b[2]=(a[4]+a[5])/2,                        b[6]=(a[4-a[5]])/2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b[3]=(a[6]+a[7])/2,                        b[7]=(a[6]-a[7])/2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如果需要进行二级</a:t>
            </a:r>
            <a:r>
              <a:rPr lang="en-US" altLang="zh-CN" dirty="0" err="1"/>
              <a:t>Haar</a:t>
            </a:r>
            <a:r>
              <a:rPr lang="zh-CN" altLang="en-US" dirty="0"/>
              <a:t>小波变换的时候，只需要对</a:t>
            </a:r>
            <a:r>
              <a:rPr lang="en-US" altLang="zh-CN" dirty="0"/>
              <a:t>b[0]-b[3]</a:t>
            </a:r>
            <a:r>
              <a:rPr lang="zh-CN" altLang="en-US" dirty="0"/>
              <a:t>进行</a:t>
            </a:r>
            <a:r>
              <a:rPr lang="en-US" altLang="zh-CN" dirty="0" err="1"/>
              <a:t>Haar</a:t>
            </a:r>
            <a:r>
              <a:rPr lang="zh-CN" altLang="en-US" dirty="0"/>
              <a:t>小波变换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r>
              <a:rPr lang="en-US" altLang="zh-CN" dirty="0"/>
              <a:t>        </a:t>
            </a:r>
            <a:endParaRPr lang="en-US" altLang="zh-CN" dirty="0" smtClean="0"/>
          </a:p>
          <a:p>
            <a:r>
              <a:rPr lang="en-US" altLang="zh-CN" dirty="0" smtClean="0"/>
              <a:t>        </a:t>
            </a:r>
            <a:r>
              <a:rPr lang="zh-CN" altLang="en-US" dirty="0" smtClean="0"/>
              <a:t>对于</a:t>
            </a:r>
            <a:r>
              <a:rPr lang="zh-CN" altLang="en-US" dirty="0"/>
              <a:t>二维的矩阵来讲，每一级</a:t>
            </a:r>
            <a:r>
              <a:rPr lang="en-US" altLang="zh-CN" dirty="0" err="1"/>
              <a:t>Haar</a:t>
            </a:r>
            <a:r>
              <a:rPr lang="zh-CN" altLang="en-US" dirty="0"/>
              <a:t>小波变换需要先后进行水平方向和竖直方向上的两次一</a:t>
            </a:r>
            <a:r>
              <a:rPr lang="zh-CN" altLang="en-US" dirty="0" smtClean="0"/>
              <a:t>维       小波变换</a:t>
            </a:r>
            <a:r>
              <a:rPr lang="en-US" altLang="zh-CN" dirty="0"/>
              <a:t>,</a:t>
            </a:r>
            <a:r>
              <a:rPr lang="zh-CN" altLang="en-US" dirty="0"/>
              <a:t>行和列的先后次序对结果不影响。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718,&quot;width&quot;:4369}"/>
</p:tagLst>
</file>

<file path=ppt/tags/tag2.xml><?xml version="1.0" encoding="utf-8"?>
<p:tagLst xmlns:p="http://schemas.openxmlformats.org/presentationml/2006/main">
  <p:tag name="KSO_WM_UNIT_PLACING_PICTURE_USER_VIEWPORT" val="{&quot;height&quot;:6600,&quot;width&quot;:9060}"/>
</p:tagLst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WPS 演示</Application>
  <PresentationFormat>全屏显示(16:9)</PresentationFormat>
  <Paragraphs>89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Arial</vt:lpstr>
      <vt:lpstr>Raleway</vt:lpstr>
      <vt:lpstr>Lato</vt:lpstr>
      <vt:lpstr>微软雅黑</vt:lpstr>
      <vt:lpstr>Arial Unicode MS</vt:lpstr>
      <vt:lpstr>Swiss</vt:lpstr>
      <vt:lpstr>Steganographic Universal Adversarial Perturbations </vt:lpstr>
      <vt:lpstr>Steganographic Universal Adversarial Perturbations </vt:lpstr>
      <vt:lpstr>Steganographic Universal Adversarial Perturbations </vt:lpstr>
      <vt:lpstr>Fourier Transform</vt:lpstr>
      <vt:lpstr>Fourier Transform</vt:lpstr>
      <vt:lpstr>Short-time Fourier Transform</vt:lpstr>
      <vt:lpstr>Wavelet Transform</vt:lpstr>
      <vt:lpstr>2D Discrete wavelet transform decomposition </vt:lpstr>
      <vt:lpstr>2D Discrete wavelet transform decomposition </vt:lpstr>
      <vt:lpstr>Results</vt:lpstr>
      <vt:lpstr>Edge Pixels</vt:lpstr>
      <vt:lpstr>Results</vt:lpstr>
      <vt:lpstr>Edge Pixels</vt:lpstr>
      <vt:lpstr>Results</vt:lpstr>
      <vt:lpstr>Questions ?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Neural Network</dc:title>
  <dc:creator>Administrator</dc:creator>
  <cp:lastModifiedBy>J&amp;W</cp:lastModifiedBy>
  <cp:revision>227</cp:revision>
  <dcterms:created xsi:type="dcterms:W3CDTF">2020-10-23T06:35:00Z</dcterms:created>
  <dcterms:modified xsi:type="dcterms:W3CDTF">2020-12-18T03:00:29Z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